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959961-D6A1-49F4-8223-851848D5B0D0}" type="datetimeFigureOut">
              <a:rPr lang="el-GR" smtClean="0"/>
              <a:pPr/>
              <a:t>23/6/2025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941165-FE55-4C67-ABCE-EC6DE4962D6D}"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A941165-FE55-4C67-ABCE-EC6DE4962D6D}" type="slidenum">
              <a:rPr lang="el-GR" smtClean="0"/>
              <a:pPr/>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F04B9192-68A6-4A15-B38D-207C45D3FDE3}" type="datetimeFigureOut">
              <a:rPr lang="el-GR" smtClean="0"/>
              <a:pPr/>
              <a:t>23/6/2025</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497EEBEC-3F04-45A5-B213-7B40FF68DD96}"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04B9192-68A6-4A15-B38D-207C45D3FDE3}" type="datetimeFigureOut">
              <a:rPr lang="el-GR" smtClean="0"/>
              <a:pPr/>
              <a:t>23/6/2025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97EEBEC-3F04-45A5-B213-7B40FF68DD9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04B9192-68A6-4A15-B38D-207C45D3FDE3}" type="datetimeFigureOut">
              <a:rPr lang="el-GR" smtClean="0"/>
              <a:pPr/>
              <a:t>23/6/2025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97EEBEC-3F04-45A5-B213-7B40FF68DD9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04B9192-68A6-4A15-B38D-207C45D3FDE3}" type="datetimeFigureOut">
              <a:rPr lang="el-GR" smtClean="0"/>
              <a:pPr/>
              <a:t>23/6/2025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97EEBEC-3F04-45A5-B213-7B40FF68DD96}"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04B9192-68A6-4A15-B38D-207C45D3FDE3}" type="datetimeFigureOut">
              <a:rPr lang="el-GR" smtClean="0"/>
              <a:pPr/>
              <a:t>23/6/2025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97EEBEC-3F04-45A5-B213-7B40FF68DD96}"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04B9192-68A6-4A15-B38D-207C45D3FDE3}" type="datetimeFigureOut">
              <a:rPr lang="el-GR" smtClean="0"/>
              <a:pPr/>
              <a:t>23/6/2025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97EEBEC-3F04-45A5-B213-7B40FF68DD96}"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F04B9192-68A6-4A15-B38D-207C45D3FDE3}" type="datetimeFigureOut">
              <a:rPr lang="el-GR" smtClean="0"/>
              <a:pPr/>
              <a:t>23/6/2025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497EEBEC-3F04-45A5-B213-7B40FF68DD96}"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F04B9192-68A6-4A15-B38D-207C45D3FDE3}" type="datetimeFigureOut">
              <a:rPr lang="el-GR" smtClean="0"/>
              <a:pPr/>
              <a:t>23/6/2025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497EEBEC-3F04-45A5-B213-7B40FF68DD9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04B9192-68A6-4A15-B38D-207C45D3FDE3}" type="datetimeFigureOut">
              <a:rPr lang="el-GR" smtClean="0"/>
              <a:pPr/>
              <a:t>23/6/2025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497EEBEC-3F04-45A5-B213-7B40FF68DD96}"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04B9192-68A6-4A15-B38D-207C45D3FDE3}" type="datetimeFigureOut">
              <a:rPr lang="el-GR" smtClean="0"/>
              <a:pPr/>
              <a:t>23/6/2025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97EEBEC-3F04-45A5-B213-7B40FF68DD96}"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04B9192-68A6-4A15-B38D-207C45D3FDE3}" type="datetimeFigureOut">
              <a:rPr lang="el-GR" smtClean="0"/>
              <a:pPr/>
              <a:t>23/6/2025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497EEBEC-3F04-45A5-B213-7B40FF68DD96}"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04B9192-68A6-4A15-B38D-207C45D3FDE3}" type="datetimeFigureOut">
              <a:rPr lang="el-GR" smtClean="0"/>
              <a:pPr/>
              <a:t>23/6/2025</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97EEBEC-3F04-45A5-B213-7B40FF68DD96}"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6592" y="-963488"/>
            <a:ext cx="7772400" cy="3339803"/>
          </a:xfrm>
        </p:spPr>
        <p:txBody>
          <a:bodyPr/>
          <a:lstStyle/>
          <a:p>
            <a:r>
              <a:rPr lang="el-GR" dirty="0" smtClean="0"/>
              <a:t>ΛΙΜΝΗ ΚΕΡΚΙΝΗ</a:t>
            </a:r>
            <a:endParaRPr lang="el-GR" dirty="0"/>
          </a:p>
        </p:txBody>
      </p:sp>
      <p:pic>
        <p:nvPicPr>
          <p:cNvPr id="5" name="4 - Εικόνα" descr="KerkiniLake-8.jpg"/>
          <p:cNvPicPr>
            <a:picLocks noChangeAspect="1"/>
          </p:cNvPicPr>
          <p:nvPr/>
        </p:nvPicPr>
        <p:blipFill>
          <a:blip r:embed="rId3" cstate="print"/>
          <a:stretch>
            <a:fillRect/>
          </a:stretch>
        </p:blipFill>
        <p:spPr>
          <a:xfrm>
            <a:off x="683568" y="2708920"/>
            <a:ext cx="7560840" cy="39604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p:cNvSpPr>
            <a:spLocks noGrp="1"/>
          </p:cNvSpPr>
          <p:nvPr>
            <p:ph idx="1"/>
          </p:nvPr>
        </p:nvSpPr>
        <p:spPr>
          <a:xfrm>
            <a:off x="457200" y="836613"/>
            <a:ext cx="8229600" cy="5487987"/>
          </a:xfrm>
        </p:spPr>
        <p:txBody>
          <a:bodyPr>
            <a:normAutofit fontScale="92500"/>
          </a:bodyPr>
          <a:lstStyle/>
          <a:p>
            <a:r>
              <a:rPr lang="el-GR" dirty="0" smtClean="0"/>
              <a:t>Καταλήγοντας αυτήν την παρουσίαση, η Λίμνη </a:t>
            </a:r>
            <a:r>
              <a:rPr lang="el-GR" dirty="0" err="1" smtClean="0"/>
              <a:t>Κερκίνη</a:t>
            </a:r>
            <a:r>
              <a:rPr lang="el-GR" dirty="0" smtClean="0"/>
              <a:t> αποτελεί όχι μόνο έναν φυσικό παράδεισο αλλά και μια πηγή έμπνευσης για τη διατήρηση της φύσης και της πολιτιστικής πλούσιας κληρονομιάς. Σε κάθε κύμα του νερού, σε κάθε πτηνό που χορεύει στον ουρανό, αντικρίζουμε ένα ολοζώντανο έργο τέχνης που υπενθυμίζει τη σημασία της συνεργασίας μας με τη φύση. Ας συνεχίσουμε, λοιπόν, να φροντίζουμε και να </a:t>
            </a:r>
            <a:r>
              <a:rPr lang="el-GR" dirty="0" smtClean="0"/>
              <a:t>σεβόμαστε </a:t>
            </a:r>
            <a:r>
              <a:rPr lang="el-GR" dirty="0" smtClean="0"/>
              <a:t>αυτόν τον πολύτιμο θησαυρό, ώστε η Λίμνη </a:t>
            </a:r>
            <a:r>
              <a:rPr lang="el-GR" dirty="0" err="1" smtClean="0"/>
              <a:t>Κερκίνη</a:t>
            </a:r>
            <a:r>
              <a:rPr lang="el-GR" dirty="0" smtClean="0"/>
              <a:t> να συνεχίσει να είναι πηγή έμπνευσης για τις επόμενες γενιές. Σας ευχαριστούμε για την προσοχή σας και την αφοσίωσή σας στον κόσμο της φύσης και του πολιτισμού.</a:t>
            </a:r>
          </a:p>
          <a:p>
            <a:r>
              <a:rPr lang="el-GR" dirty="0" smtClean="0"/>
              <a:t/>
            </a:r>
            <a:br>
              <a:rPr lang="el-GR" dirty="0" smtClean="0"/>
            </a:b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a:t>Εισαγωγή:</a:t>
            </a:r>
          </a:p>
          <a:p>
            <a:r>
              <a:rPr lang="el-GR" dirty="0"/>
              <a:t>Η Λίμνη </a:t>
            </a:r>
            <a:r>
              <a:rPr lang="el-GR" dirty="0" err="1"/>
              <a:t>Κερκίνη</a:t>
            </a:r>
            <a:r>
              <a:rPr lang="el-GR" dirty="0"/>
              <a:t>, βρίσκεται στη βόρεια Ελλάδα, κοντά στην πόλη Σερρών, και αποτελεί έναν φυσικό θησαυρό με μοναδική ομορφιά και ιστορία. Πρόκειται για μία από τις μεγαλύτερες λίμνες της χώρας, η οποία έχει επηρεάσει την περιοχή όχι μόνο οικολογικά αλλά και ιστορικά.</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64704"/>
            <a:ext cx="8229600" cy="5361459"/>
          </a:xfrm>
        </p:spPr>
        <p:txBody>
          <a:bodyPr>
            <a:normAutofit fontScale="92500" lnSpcReduction="10000"/>
          </a:bodyPr>
          <a:lstStyle/>
          <a:p>
            <a:r>
              <a:rPr lang="el-GR" dirty="0"/>
              <a:t>Ιστορικά Στοιχεία:</a:t>
            </a:r>
          </a:p>
          <a:p>
            <a:r>
              <a:rPr lang="el-GR" b="1" dirty="0"/>
              <a:t>Προϊστορία:</a:t>
            </a:r>
            <a:r>
              <a:rPr lang="el-GR" dirty="0"/>
              <a:t> Η Λίμνη </a:t>
            </a:r>
            <a:r>
              <a:rPr lang="el-GR" dirty="0" err="1"/>
              <a:t>Κερκίνη</a:t>
            </a:r>
            <a:r>
              <a:rPr lang="el-GR" dirty="0"/>
              <a:t> έχει βαθιές ρίζες στην προϊστορία, όπου αρχαιολογικές έρευνες έχουν αποκαλύψει αρχαίους οικισμούς και αρχαιολογικά ευρήματα που χρονολογούνται αιώνες πριν.</a:t>
            </a:r>
          </a:p>
          <a:p>
            <a:r>
              <a:rPr lang="el-GR" b="1" dirty="0"/>
              <a:t>Ο Β' Παγκόσμιος Πόλεμος:</a:t>
            </a:r>
            <a:r>
              <a:rPr lang="el-GR" dirty="0"/>
              <a:t> Κατά τη διάρκεια του Β' Παγκοσμίου Πολέμου, η Λίμνη </a:t>
            </a:r>
            <a:r>
              <a:rPr lang="el-GR" dirty="0" err="1"/>
              <a:t>Κερκίνη</a:t>
            </a:r>
            <a:r>
              <a:rPr lang="el-GR" dirty="0"/>
              <a:t> έπαιξε κρίσιμο ρόλο στο περιβάλλοντα πόλεμο. Εδώ διεξήχθησαν μάχες που επηρέασαν την πορεία του πολέμου στην περιοχή.</a:t>
            </a:r>
          </a:p>
          <a:p>
            <a:r>
              <a:rPr lang="el-GR" b="1" dirty="0"/>
              <a:t>Εξέλιξη της Ονομασίας:</a:t>
            </a:r>
            <a:r>
              <a:rPr lang="el-GR" dirty="0"/>
              <a:t> Η λίμνη </a:t>
            </a:r>
            <a:r>
              <a:rPr lang="el-GR" dirty="0" err="1"/>
              <a:t>Κερκίνη</a:t>
            </a:r>
            <a:r>
              <a:rPr lang="el-GR" dirty="0"/>
              <a:t> πήρε το όνομά της από τον αρχαίο ποταμό </a:t>
            </a:r>
            <a:r>
              <a:rPr lang="el-GR" dirty="0" err="1"/>
              <a:t>Στρυμώνα</a:t>
            </a:r>
            <a:r>
              <a:rPr lang="el-GR" dirty="0"/>
              <a:t>, που στα ελληνικά αποκαλείται "</a:t>
            </a:r>
            <a:r>
              <a:rPr lang="el-GR" dirty="0" err="1"/>
              <a:t>Κέρκινος</a:t>
            </a:r>
            <a:r>
              <a:rPr lang="el-GR" dirty="0"/>
              <a:t>". Η εξέλιξη αυτή του ονόματος αποτυπώνει την πλούσια γλωσσική και ιστορική κληρονομιά της περιοχής.</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64704"/>
            <a:ext cx="8229600" cy="5361459"/>
          </a:xfrm>
        </p:spPr>
        <p:txBody>
          <a:bodyPr>
            <a:normAutofit lnSpcReduction="10000"/>
          </a:bodyPr>
          <a:lstStyle/>
          <a:p>
            <a:r>
              <a:rPr lang="el-GR" dirty="0"/>
              <a:t>Οικολογία και Φυσικά Χαρακτηριστικά:</a:t>
            </a:r>
          </a:p>
          <a:p>
            <a:r>
              <a:rPr lang="el-GR" b="1" dirty="0"/>
              <a:t>Βιοποικιλότητα:</a:t>
            </a:r>
            <a:r>
              <a:rPr lang="el-GR" dirty="0"/>
              <a:t> Η Λίμνη </a:t>
            </a:r>
            <a:r>
              <a:rPr lang="el-GR" dirty="0" err="1"/>
              <a:t>Κερκίνη</a:t>
            </a:r>
            <a:r>
              <a:rPr lang="el-GR" dirty="0"/>
              <a:t> φιλοξενεί πλούσια βιοποικιλότητα, με πολυάριθμα είδη που εξαρτώνται από το οικοσύστημα της λίμνης για την επιβίωσή τους.</a:t>
            </a:r>
          </a:p>
          <a:p>
            <a:r>
              <a:rPr lang="el-GR" b="1" dirty="0" err="1"/>
              <a:t>Οικοτουριστική</a:t>
            </a:r>
            <a:r>
              <a:rPr lang="el-GR" b="1" dirty="0"/>
              <a:t> Αξία:</a:t>
            </a:r>
            <a:r>
              <a:rPr lang="el-GR" dirty="0"/>
              <a:t> Η Λίμνη </a:t>
            </a:r>
            <a:r>
              <a:rPr lang="el-GR" dirty="0" err="1"/>
              <a:t>Κερκίνη</a:t>
            </a:r>
            <a:r>
              <a:rPr lang="el-GR" dirty="0"/>
              <a:t> αποτελεί προορισμό </a:t>
            </a:r>
            <a:r>
              <a:rPr lang="el-GR" dirty="0" err="1"/>
              <a:t>οικοτουριστικού</a:t>
            </a:r>
            <a:r>
              <a:rPr lang="el-GR" dirty="0"/>
              <a:t> ενδιαφέροντος, προσφέροντας εκδρομικές δραστηριότητες, </a:t>
            </a:r>
            <a:r>
              <a:rPr lang="el-GR" dirty="0" err="1"/>
              <a:t>παρατηρησιακά</a:t>
            </a:r>
            <a:r>
              <a:rPr lang="el-GR" dirty="0"/>
              <a:t> σημεία για παρατήρηση πτηνών, και μονοπάτια πεζοπορίας.</a:t>
            </a:r>
          </a:p>
          <a:p>
            <a:r>
              <a:rPr lang="el-GR" b="1" dirty="0" err="1"/>
              <a:t>Υδροκίνηση</a:t>
            </a:r>
            <a:r>
              <a:rPr lang="el-GR" b="1" dirty="0"/>
              <a:t>:</a:t>
            </a:r>
            <a:r>
              <a:rPr lang="el-GR" dirty="0"/>
              <a:t> Η λίμνη συμβάλλει στη ρύθμιση του </a:t>
            </a:r>
            <a:r>
              <a:rPr lang="el-GR" dirty="0" err="1"/>
              <a:t>υδροκλιματικού</a:t>
            </a:r>
            <a:r>
              <a:rPr lang="el-GR" dirty="0"/>
              <a:t> περιβάλλοντος της περιοχής και αποτελεί πηγή ύδρευσης για τους γύρω αγροτικούς οικισμούς.</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p:cNvSpPr>
            <a:spLocks noGrp="1"/>
          </p:cNvSpPr>
          <p:nvPr>
            <p:ph idx="1"/>
          </p:nvPr>
        </p:nvSpPr>
        <p:spPr>
          <a:xfrm>
            <a:off x="457200" y="980727"/>
            <a:ext cx="8229600" cy="5145435"/>
          </a:xfrm>
        </p:spPr>
        <p:txBody>
          <a:bodyPr>
            <a:normAutofit fontScale="92500" lnSpcReduction="20000"/>
          </a:bodyPr>
          <a:lstStyle/>
          <a:p>
            <a:r>
              <a:rPr lang="el-GR" b="1" dirty="0"/>
              <a:t>Κληρονομιά και Πολιτιστική Σημασία:</a:t>
            </a:r>
            <a:r>
              <a:rPr lang="el-GR" dirty="0"/>
              <a:t> Η περιοχή γύρω από τη Λίμνη </a:t>
            </a:r>
            <a:r>
              <a:rPr lang="el-GR" dirty="0" err="1"/>
              <a:t>Κερκίνη</a:t>
            </a:r>
            <a:r>
              <a:rPr lang="el-GR" dirty="0"/>
              <a:t> έχει ενδιαφέρουσα ιστορία και πολιτιστική κληρονομιά. Ενδεικτικά, μπορείτε να προσθέσετε πληροφορίες για αρχαίους ναούς, αρχαιολογικούς χώρους ή άλλα ιστορικά μνημεία που βρίσκονται κοντά.</a:t>
            </a:r>
          </a:p>
          <a:p>
            <a:r>
              <a:rPr lang="el-GR" b="1" dirty="0"/>
              <a:t>Οικολογική Σημασία και Προστασία:</a:t>
            </a:r>
            <a:r>
              <a:rPr lang="el-GR" dirty="0"/>
              <a:t> Εξετάστε τις προσπάθειες που γίνονται για την προστασία της λίμνης και του περιβάλλοντος της. Πιθανώς να υπάρχουν προγράμματα ανακύκλωσης, προστασίας της βιοποικιλότητας και πρωτοβουλίες περιβαλλοντικής ευαισθητοποίησης.</a:t>
            </a:r>
          </a:p>
          <a:p>
            <a:r>
              <a:rPr lang="el-GR" b="1" dirty="0"/>
              <a:t>Επιστημονική Σημασία:</a:t>
            </a:r>
            <a:r>
              <a:rPr lang="el-GR" dirty="0"/>
              <a:t> Αναφέρετε ερευνητικά έργα ή επιστημονικές εκστρατείες που έχουν διεξαχθεί στην περιοχή. Πιθανόν να υπάρχουν σημαντικές ευρήματα για την οικολογία της λίμνης.</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80728"/>
            <a:ext cx="8229600" cy="5145435"/>
          </a:xfrm>
        </p:spPr>
        <p:txBody>
          <a:bodyPr>
            <a:normAutofit lnSpcReduction="10000"/>
          </a:bodyPr>
          <a:lstStyle/>
          <a:p>
            <a:r>
              <a:rPr lang="el-GR" b="1" dirty="0"/>
              <a:t>Εκπαιδευτικές Δραστηριότητες:</a:t>
            </a:r>
            <a:r>
              <a:rPr lang="el-GR" dirty="0"/>
              <a:t> Αν υπάρχουν εκπαιδευτικά προγράμματα ή εκθέσεις σχετικά με τη Λίμνη </a:t>
            </a:r>
            <a:r>
              <a:rPr lang="el-GR" dirty="0" err="1"/>
              <a:t>Κερκίνη</a:t>
            </a:r>
            <a:r>
              <a:rPr lang="el-GR" dirty="0"/>
              <a:t>, αξίζει να τα περιγράψετε. Μπορείτε να αναφερθείτε σε εκπαιδευτικές εκδρομές, σχολικά προγράμματα και παιδαγωγικό υλικό.</a:t>
            </a:r>
          </a:p>
          <a:p>
            <a:r>
              <a:rPr lang="el-GR" b="1" dirty="0"/>
              <a:t>Αθλητικές Δραστηριότητες:</a:t>
            </a:r>
            <a:r>
              <a:rPr lang="el-GR" dirty="0"/>
              <a:t> Εάν υπάρχουν αθλητικές δραστηριότητες που σχετίζονται με τη λίμνη, όπως καταδύσεις, κανό, ή εκδηλώσεις παραδοσιακών αθλημάτων, αναφέρετέ τις.</a:t>
            </a:r>
          </a:p>
          <a:p>
            <a:r>
              <a:rPr lang="el-GR" b="1" dirty="0"/>
              <a:t>Παραδοσιακή Κουζίνα και Γαστρονομία:</a:t>
            </a:r>
            <a:r>
              <a:rPr lang="el-GR" dirty="0"/>
              <a:t> Εξερευνήστε τις τοπικές γαστρονομικές παραδόσεις. Πιθανώς να υπάρχουν τοπικά πιάτα ή προϊόντα που συνδέονται με τη Λίμνη </a:t>
            </a:r>
            <a:r>
              <a:rPr lang="el-GR" dirty="0" err="1"/>
              <a:t>Κερκίνη</a:t>
            </a:r>
            <a:r>
              <a:rPr lang="el-GR" dirty="0"/>
              <a:t>.</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340768"/>
            <a:ext cx="8229600" cy="4785395"/>
          </a:xfrm>
        </p:spPr>
        <p:txBody>
          <a:bodyPr/>
          <a:lstStyle/>
          <a:p>
            <a:r>
              <a:rPr lang="el-GR" dirty="0"/>
              <a:t>Η Λίμνη </a:t>
            </a:r>
            <a:r>
              <a:rPr lang="el-GR" dirty="0" err="1"/>
              <a:t>Κερκίνη</a:t>
            </a:r>
            <a:r>
              <a:rPr lang="el-GR" dirty="0"/>
              <a:t> έχει αναγνωριστεί ως υγρότοπος σημαντικής παγκόσμιας οικολογικής σημασίας (ΣΠΟΥΡΓΟΣ) στο πλαίσιο της Σύμβασης </a:t>
            </a:r>
            <a:r>
              <a:rPr lang="el-GR" dirty="0" err="1"/>
              <a:t>Ramsar</a:t>
            </a:r>
            <a:r>
              <a:rPr lang="el-GR" dirty="0"/>
              <a:t>. Αυτό σημαίνει ότι έχει αποδοθεί διεθνώς αναγνωρισμένη προστασία για τη διατήρηση της βιοποικιλότητας και του οικοσυστήματος της λίμνης. Αυτά είναι κάποια σημαντικά στοιχεία που μπορείτε να συμπεριλάβετε στην παρουσίασή σας: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700808"/>
            <a:ext cx="8229600" cy="4425355"/>
          </a:xfrm>
        </p:spPr>
        <p:txBody>
          <a:bodyPr>
            <a:normAutofit fontScale="92500" lnSpcReduction="20000"/>
          </a:bodyPr>
          <a:lstStyle/>
          <a:p>
            <a:r>
              <a:rPr lang="el-GR" b="1" dirty="0"/>
              <a:t>Διατήρηση Φυσικού Περιβάλλοντος:</a:t>
            </a:r>
            <a:r>
              <a:rPr lang="el-GR" dirty="0"/>
              <a:t> Η Σύμβαση </a:t>
            </a:r>
            <a:r>
              <a:rPr lang="el-GR" dirty="0" err="1"/>
              <a:t>Ramsar</a:t>
            </a:r>
            <a:r>
              <a:rPr lang="el-GR" dirty="0"/>
              <a:t> επιδιώκει τη διατήρηση και τη βιώσιμη χρήση των υγρών οικοσυστημάτων. Η Λίμνη </a:t>
            </a:r>
            <a:r>
              <a:rPr lang="el-GR" dirty="0" err="1"/>
              <a:t>Κερκίνη</a:t>
            </a:r>
            <a:r>
              <a:rPr lang="el-GR" dirty="0"/>
              <a:t> προστατεύεται για να διασφαλίσει τη συνέχιση της φυσικής ομορφιάς της και της ποικιλομορφίας των ειδών.</a:t>
            </a:r>
          </a:p>
          <a:p>
            <a:r>
              <a:rPr lang="el-GR" b="1" dirty="0"/>
              <a:t>Βιοποικιλότητα και Προστασία Ειδών:</a:t>
            </a:r>
            <a:r>
              <a:rPr lang="el-GR" dirty="0"/>
              <a:t> Η προστασία της Λίμνης </a:t>
            </a:r>
            <a:r>
              <a:rPr lang="el-GR" dirty="0" err="1"/>
              <a:t>Κερκίνης</a:t>
            </a:r>
            <a:r>
              <a:rPr lang="el-GR" dirty="0"/>
              <a:t> υποστηρίζει τη διατήρηση ποικίλων ειδών φυτών και ζώων που εξαρτώνται από το οικοσύστημα της λίμνης για την επιβίωσή τους.</a:t>
            </a:r>
          </a:p>
          <a:p>
            <a:r>
              <a:rPr lang="el-GR" b="1" dirty="0"/>
              <a:t>Υγεία του Οικοσυστήματος:</a:t>
            </a:r>
            <a:r>
              <a:rPr lang="el-GR" dirty="0"/>
              <a:t> Ο υγρότοπος συνεισφέρει στην ρύθμιση του </a:t>
            </a:r>
            <a:r>
              <a:rPr lang="el-GR" dirty="0" err="1"/>
              <a:t>υδροκλιματικού</a:t>
            </a:r>
            <a:r>
              <a:rPr lang="el-GR" dirty="0"/>
              <a:t> περιβάλλοντος, προστατεύοντας τα τοπικά οικοσυστήματα και τους γύρω φυσικούς πόρους.</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67544" y="1556792"/>
            <a:ext cx="8229600" cy="4597971"/>
          </a:xfrm>
        </p:spPr>
        <p:txBody>
          <a:bodyPr>
            <a:normAutofit lnSpcReduction="10000"/>
          </a:bodyPr>
          <a:lstStyle/>
          <a:p>
            <a:r>
              <a:rPr lang="el-GR" b="1" dirty="0"/>
              <a:t>Διατήρηση Υγροτόπου:</a:t>
            </a:r>
            <a:r>
              <a:rPr lang="el-GR" dirty="0"/>
              <a:t> Η σημασία της Λίμνης </a:t>
            </a:r>
            <a:r>
              <a:rPr lang="el-GR" dirty="0" err="1"/>
              <a:t>Κερκίνης</a:t>
            </a:r>
            <a:r>
              <a:rPr lang="el-GR" dirty="0"/>
              <a:t> ως υγροτόπου υπογραμμίζεται για τη διατήρηση υδρολογικών και οικολογικών λειτουργιών που εξαρτώνται από τη σωστή διαχείριση του χώρου.</a:t>
            </a:r>
          </a:p>
          <a:p>
            <a:r>
              <a:rPr lang="el-GR" b="1" dirty="0"/>
              <a:t>Συμμετοχή της Κοινότητας:</a:t>
            </a:r>
            <a:r>
              <a:rPr lang="el-GR" dirty="0"/>
              <a:t> Η κοινότητα της περιοχής, μαζί με τις τοπικές αρχές, συμμετέχει σε προγράμματα προστασίας και διαχείρισης του υγροτόπου.</a:t>
            </a:r>
          </a:p>
          <a:p>
            <a:r>
              <a:rPr lang="el-GR" b="1" dirty="0"/>
              <a:t>Εκπαίδευση και Ευαισθητοποίηση:</a:t>
            </a:r>
            <a:r>
              <a:rPr lang="el-GR" dirty="0"/>
              <a:t> Υποστηρικτικά προγράμματα εκπαίδευσης και ευαισθητοποίησης ενημερώνουν τους κατοίκους και τους επισκέπτες σχετικά με τη σημασία της προστασίας του υγροτόπου.</a:t>
            </a: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TotalTime>
  <Words>742</Words>
  <Application>Microsoft Office PowerPoint</Application>
  <PresentationFormat>Προβολή στην οθόνη (4:3)</PresentationFormat>
  <Paragraphs>27</Paragraphs>
  <Slides>10</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Ροή</vt:lpstr>
      <vt:lpstr>ΛΙΜΝΗ ΚΕΡΚΙΝΗ</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ΛΙΜΝΗ ΚΕΡΚΙΝΗ</dc:title>
  <dc:creator>user</dc:creator>
  <cp:lastModifiedBy>user</cp:lastModifiedBy>
  <cp:revision>4</cp:revision>
  <dcterms:created xsi:type="dcterms:W3CDTF">2024-02-22T10:49:22Z</dcterms:created>
  <dcterms:modified xsi:type="dcterms:W3CDTF">2025-06-23T09:54:42Z</dcterms:modified>
</cp:coreProperties>
</file>